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266" r:id="rId10"/>
    <p:sldId id="346" r:id="rId11"/>
    <p:sldId id="345" r:id="rId12"/>
    <p:sldId id="269" r:id="rId13"/>
    <p:sldId id="267" r:id="rId14"/>
    <p:sldId id="270" r:id="rId15"/>
    <p:sldId id="357" r:id="rId16"/>
    <p:sldId id="326" r:id="rId17"/>
    <p:sldId id="279" r:id="rId18"/>
    <p:sldId id="281" r:id="rId19"/>
    <p:sldId id="282" r:id="rId20"/>
    <p:sldId id="283" r:id="rId21"/>
    <p:sldId id="309" r:id="rId22"/>
    <p:sldId id="327" r:id="rId23"/>
    <p:sldId id="328" r:id="rId24"/>
    <p:sldId id="311" r:id="rId25"/>
    <p:sldId id="284" r:id="rId26"/>
    <p:sldId id="285" r:id="rId27"/>
    <p:sldId id="341" r:id="rId28"/>
    <p:sldId id="342" r:id="rId29"/>
    <p:sldId id="305" r:id="rId30"/>
    <p:sldId id="306" r:id="rId31"/>
    <p:sldId id="286" r:id="rId32"/>
    <p:sldId id="329" r:id="rId33"/>
    <p:sldId id="287" r:id="rId34"/>
    <p:sldId id="330" r:id="rId35"/>
    <p:sldId id="307" r:id="rId36"/>
    <p:sldId id="312" r:id="rId37"/>
    <p:sldId id="313" r:id="rId38"/>
    <p:sldId id="348" r:id="rId39"/>
    <p:sldId id="343" r:id="rId40"/>
    <p:sldId id="290" r:id="rId41"/>
    <p:sldId id="296" r:id="rId42"/>
    <p:sldId id="297" r:id="rId43"/>
    <p:sldId id="289" r:id="rId44"/>
    <p:sldId id="291" r:id="rId45"/>
    <p:sldId id="293" r:id="rId46"/>
    <p:sldId id="34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82" autoAdjust="0"/>
  </p:normalViewPr>
  <p:slideViewPr>
    <p:cSldViewPr>
      <p:cViewPr>
        <p:scale>
          <a:sx n="50" d="100"/>
          <a:sy n="50" d="100"/>
        </p:scale>
        <p:origin x="-1687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PG III (NPGR010) - J. Křivánek 2014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– </a:t>
            </a:r>
            <a:br>
              <a:rPr lang="cs-CZ" b="1" dirty="0" smtClean="0"/>
            </a:br>
            <a:r>
              <a:rPr lang="cs-CZ" b="1" dirty="0" smtClean="0"/>
              <a:t>			Radiometrie</a:t>
            </a:r>
            <a:endParaRPr lang="en-US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Spektrální světelná účinnost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175106" name="Object 4"/>
          <p:cNvGraphicFramePr>
            <a:graphicFrameLocks noChangeAspect="1"/>
          </p:cNvGraphicFramePr>
          <p:nvPr/>
        </p:nvGraphicFramePr>
        <p:xfrm>
          <a:off x="3757613" y="2181225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8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181225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 cstate="print"/>
          <a:srcRect t="6130"/>
          <a:stretch>
            <a:fillRect/>
          </a:stretch>
        </p:blipFill>
        <p:spPr bwMode="auto">
          <a:xfrm>
            <a:off x="1304925" y="3140968"/>
            <a:ext cx="6534150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6" cstate="print"/>
          <a:srcRect t="69357" b="23707"/>
          <a:stretch>
            <a:fillRect/>
          </a:stretch>
        </p:blipFill>
        <p:spPr bwMode="auto">
          <a:xfrm>
            <a:off x="2843808" y="5445224"/>
            <a:ext cx="3816424" cy="720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220072" y="3645024"/>
            <a:ext cx="10801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skotopické vidění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3832380"/>
            <a:ext cx="10081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fotopické vidění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Vizuální odezva na spektrum: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4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Poměrná spektrální světelná účinnost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Citlivost oka na světlo vlnové délky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ve srovnání s maximální citlivostí na </a:t>
            </a:r>
            <a:r>
              <a:rPr lang="cs-CZ" dirty="0" err="1" smtClean="0"/>
              <a:t>na</a:t>
            </a:r>
            <a:r>
              <a:rPr lang="cs-CZ" dirty="0" smtClean="0"/>
              <a:t> světlo s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(pro fotopické vodění).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8479"/>
          <a:stretch>
            <a:fillRect/>
          </a:stretch>
        </p:blipFill>
        <p:spPr bwMode="auto">
          <a:xfrm>
            <a:off x="1475656" y="3212976"/>
            <a:ext cx="6472894" cy="31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373216"/>
            <a:ext cx="3456384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Radiometrie </a:t>
            </a:r>
          </a:p>
          <a:p>
            <a:pPr lvl="1"/>
            <a:r>
              <a:rPr lang="cs-CZ" dirty="0" smtClean="0"/>
              <a:t>základnější – fotometrické veličiny lze odvodit z radiometrických</a:t>
            </a:r>
          </a:p>
          <a:p>
            <a:endParaRPr lang="cs-CZ" dirty="0" smtClean="0"/>
          </a:p>
          <a:p>
            <a:r>
              <a:rPr lang="cs-CZ" b="1" dirty="0" smtClean="0"/>
              <a:t>Fotometrie</a:t>
            </a:r>
          </a:p>
          <a:p>
            <a:pPr lvl="1"/>
            <a:r>
              <a:rPr lang="cs-CZ" dirty="0" smtClean="0"/>
              <a:t>Delší historie - studována </a:t>
            </a:r>
            <a:r>
              <a:rPr lang="cs-CZ" dirty="0" err="1" smtClean="0"/>
              <a:t>psychofyzikálními</a:t>
            </a:r>
            <a:r>
              <a:rPr lang="cs-CZ" dirty="0" smtClean="0"/>
              <a:t> (empirickými) pokusy dlouho před znalostí </a:t>
            </a:r>
            <a:r>
              <a:rPr lang="cs-CZ" dirty="0" err="1" smtClean="0"/>
              <a:t>Maxwellových</a:t>
            </a:r>
            <a:r>
              <a:rPr lang="cs-CZ" dirty="0" smtClean="0"/>
              <a:t> rovnic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Radiometrické veličiny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přenosu světla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(Transport theory)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cs-CZ" dirty="0" smtClean="0"/>
              <a:t>Tok energie v prostoru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Světelná energie je spojitá, nekonečně dělitelná</a:t>
            </a:r>
          </a:p>
          <a:p>
            <a:pPr lvl="1" eaLnBrk="1" hangingPunct="1"/>
            <a:r>
              <a:rPr lang="cs-CZ" dirty="0" smtClean="0"/>
              <a:t>Toto je zjednodušující předpoklad našeho modelu</a:t>
            </a:r>
          </a:p>
          <a:p>
            <a:pPr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Představa toku</a:t>
            </a:r>
          </a:p>
          <a:p>
            <a:pPr lvl="1" eaLnBrk="1" hangingPunct="1"/>
            <a:r>
              <a:rPr lang="cs-CZ" dirty="0" smtClean="0"/>
              <a:t>Částečky pohybující se prostorem</a:t>
            </a:r>
          </a:p>
          <a:p>
            <a:pPr lvl="1" eaLnBrk="1" hangingPunct="1"/>
            <a:r>
              <a:rPr lang="cs-CZ" dirty="0" smtClean="0"/>
              <a:t>Žádné interakce (platí lineární superpozice)</a:t>
            </a:r>
          </a:p>
          <a:p>
            <a:pPr lvl="1" eaLnBrk="1" hangingPunct="1"/>
            <a:r>
              <a:rPr lang="cs-CZ" dirty="0" smtClean="0"/>
              <a:t>Hustota energie je úměrná hustotě částeček</a:t>
            </a:r>
          </a:p>
          <a:p>
            <a:pPr lvl="1" eaLnBrk="1" hangingPunct="1"/>
            <a:r>
              <a:rPr lang="cs-CZ" dirty="0" smtClean="0"/>
              <a:t>Tato představa je abstraktní a nemá nic společného s fotony a s kvantovou teorií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i="1" u="sng" dirty="0" err="1" smtClean="0"/>
              <a:t>Anglick</a:t>
            </a:r>
            <a:r>
              <a:rPr lang="cs-CZ" i="1" u="sng" dirty="0" smtClean="0"/>
              <a:t>ý název:</a:t>
            </a:r>
            <a:r>
              <a:rPr lang="cs-CZ" dirty="0" smtClean="0"/>
              <a:t> radiant </a:t>
            </a:r>
            <a:r>
              <a:rPr lang="cs-CZ" dirty="0" err="1" smtClean="0"/>
              <a:t>energy</a:t>
            </a:r>
            <a:endParaRPr lang="en-US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časový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416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Plocha ve 3D </a:t>
            </a:r>
          </a:p>
          <a:p>
            <a:r>
              <a:rPr lang="cs-CZ" sz="2200" dirty="0" smtClean="0">
                <a:latin typeface="+mn-lt"/>
              </a:rPr>
              <a:t>(imaginární nebo </a:t>
            </a:r>
          </a:p>
          <a:p>
            <a:r>
              <a:rPr lang="cs-CZ" sz="2200" dirty="0" smtClean="0">
                <a:latin typeface="+mn-lt"/>
              </a:rPr>
              <a:t>skutečná)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3055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interval vlnových délek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Spektrální 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dirty="0" smtClean="0"/>
              <a:t>Energie světla o konkrétní vlnové délce</a:t>
            </a:r>
          </a:p>
          <a:p>
            <a:pPr lvl="1" eaLnBrk="1" hangingPunct="1"/>
            <a:r>
              <a:rPr lang="cs-CZ" dirty="0" smtClean="0"/>
              <a:t>„Hustota energie vzhledem k vlnové délce“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dirty="0" smtClean="0"/>
              <a:t>Index </a:t>
            </a:r>
            <a:r>
              <a:rPr lang="en-US" dirty="0" smtClean="0"/>
              <a:t>/ </a:t>
            </a:r>
            <a:r>
              <a:rPr lang="cs-CZ" dirty="0" smtClean="0"/>
              <a:t>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budeme vynechávat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cs-CZ" dirty="0" smtClean="0"/>
              <a:t>Světelná energie (</a:t>
            </a:r>
            <a:r>
              <a:rPr lang="cs-CZ" dirty="0" err="1" smtClean="0"/>
              <a:t>luminous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), jednotka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lumen</a:t>
            </a:r>
            <a:r>
              <a:rPr lang="en-US" dirty="0" smtClean="0"/>
              <a:t>-</a:t>
            </a:r>
            <a:r>
              <a:rPr lang="cs-CZ" dirty="0" smtClean="0"/>
              <a:t>sekunda, </a:t>
            </a:r>
            <a:r>
              <a:rPr lang="en-US" dirty="0" err="1" smtClean="0"/>
              <a:t>neboli</a:t>
            </a:r>
            <a:r>
              <a:rPr lang="en-US" dirty="0" smtClean="0"/>
              <a:t> </a:t>
            </a:r>
            <a:r>
              <a:rPr lang="cs-CZ" dirty="0" err="1" smtClean="0"/>
              <a:t>talbot</a:t>
            </a:r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/>
        </p:nvGraphicFramePr>
        <p:xfrm>
          <a:off x="424184" y="2708920"/>
          <a:ext cx="83962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Rovnice" r:id="rId3" imgW="3848040" imgH="520560" progId="Equation.3">
                  <p:embed/>
                </p:oleObj>
              </mc:Choice>
              <mc:Fallback>
                <p:oleObj name="Rovnice" r:id="rId3" imgW="384804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4" y="2708920"/>
                        <a:ext cx="8396288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Zářivý tok (výkon)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rychle energie „teče“ z/do plochy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„Hustota energie vzhledem k času“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flux</a:t>
            </a:r>
            <a:r>
              <a:rPr lang="cs-CZ" dirty="0" smtClean="0"/>
              <a:t>, </a:t>
            </a:r>
            <a:r>
              <a:rPr lang="cs-CZ" dirty="0" err="1" smtClean="0"/>
              <a:t>Power</a:t>
            </a:r>
            <a:endParaRPr lang="cs-CZ" dirty="0" smtClean="0"/>
          </a:p>
          <a:p>
            <a:pPr eaLnBrk="1" hangingPunct="1"/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el-GR" i="1" dirty="0" smtClean="0"/>
              <a:t>Φ</a:t>
            </a:r>
            <a:endParaRPr lang="cs-CZ" i="1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cs-CZ" sz="2400" dirty="0" smtClean="0"/>
              <a:t>Světelný tok 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</a:t>
            </a:r>
            <a:r>
              <a:rPr lang="cs-CZ" sz="2400" dirty="0" err="1" smtClean="0"/>
              <a:t>flux</a:t>
            </a:r>
            <a:r>
              <a:rPr lang="cs-CZ" sz="2400" dirty="0" smtClean="0"/>
              <a:t>), jednotka 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Jaká je v daném místě x na ploše </a:t>
            </a:r>
            <a:r>
              <a:rPr lang="cs-CZ" i="1" dirty="0" smtClean="0"/>
              <a:t>S</a:t>
            </a:r>
            <a:r>
              <a:rPr lang="cs-CZ" dirty="0" smtClean="0"/>
              <a:t> (prostorová) hustota toku?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Vždy definováno vzhledem k nějakému bodu </a:t>
            </a:r>
            <a:r>
              <a:rPr lang="cs-CZ" b="1" dirty="0" smtClean="0"/>
              <a:t>x</a:t>
            </a:r>
            <a:r>
              <a:rPr lang="cs-CZ" dirty="0" smtClean="0"/>
              <a:t> na ploše </a:t>
            </a:r>
            <a:r>
              <a:rPr lang="cs-CZ" i="1" dirty="0" smtClean="0"/>
              <a:t>S</a:t>
            </a:r>
            <a:r>
              <a:rPr lang="cs-CZ" dirty="0" smtClean="0"/>
              <a:t> se specifikovanou normálou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Hodnota radiance závisí na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cs-CZ" dirty="0" err="1" smtClean="0"/>
              <a:t>Lambertův</a:t>
            </a:r>
            <a:r>
              <a:rPr lang="cs-CZ" dirty="0" smtClean="0"/>
              <a:t> zákon)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Zajímá nás pouze světlo přicházející z </a:t>
            </a:r>
            <a:r>
              <a:rPr lang="en-US" dirty="0" smtClean="0"/>
              <a:t>horn</a:t>
            </a:r>
            <a:r>
              <a:rPr lang="cs-CZ" dirty="0" smtClean="0"/>
              <a:t>í strany plochy.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Směr, prostorový úhel, integrování na jednotkové kouli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cs-CZ" b="1" dirty="0" smtClean="0"/>
              <a:t>i</a:t>
            </a:r>
            <a:r>
              <a:rPr lang="en-US" b="1" dirty="0" err="1" smtClean="0"/>
              <a:t>rradiance</a:t>
            </a:r>
            <a:r>
              <a:rPr lang="en-US" dirty="0" smtClean="0"/>
              <a:t> (flux density)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osvětlení (</a:t>
            </a:r>
            <a:r>
              <a:rPr lang="cs-CZ" sz="2400" dirty="0" err="1" smtClean="0"/>
              <a:t>illuminance</a:t>
            </a:r>
            <a:r>
              <a:rPr lang="cs-CZ" sz="2400" dirty="0" smtClean="0"/>
              <a:t>), jednotka 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4509120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Expozimetr </a:t>
            </a:r>
          </a:p>
          <a:p>
            <a:r>
              <a:rPr lang="cs-CZ" sz="2200" i="1" dirty="0" smtClean="0">
                <a:latin typeface="+mj-lt"/>
              </a:rPr>
              <a:t>(</a:t>
            </a:r>
            <a:r>
              <a:rPr lang="cs-CZ" sz="2200" i="1" dirty="0" err="1" smtClean="0">
                <a:latin typeface="+mj-lt"/>
              </a:rPr>
              <a:t>light</a:t>
            </a:r>
            <a:r>
              <a:rPr lang="cs-CZ" sz="2200" i="1" dirty="0" smtClean="0">
                <a:latin typeface="+mj-lt"/>
              </a:rPr>
              <a:t> meter)</a:t>
            </a:r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Intenzita vyzařování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/>
              <a:t>Jako ozáření (</a:t>
            </a:r>
            <a:r>
              <a:rPr lang="cs-CZ" sz="2400" dirty="0" err="1" smtClean="0"/>
              <a:t>irradiance</a:t>
            </a:r>
            <a:r>
              <a:rPr lang="cs-CZ" sz="2400" dirty="0" smtClean="0"/>
              <a:t>), avšak místo příchozího světla nás zajímá světlo vyzářené.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Vyzářené světlo může být emitováno z plošky (pokud jde o světelný zdroj) nebo odraženo.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exitance</a:t>
            </a:r>
            <a:r>
              <a:rPr lang="cs-CZ" dirty="0" smtClean="0"/>
              <a:t>, </a:t>
            </a:r>
            <a:r>
              <a:rPr lang="cs-CZ" b="1" dirty="0" err="1" smtClean="0"/>
              <a:t>radiosity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err="1" smtClean="0"/>
              <a:t>Luminosity</a:t>
            </a:r>
            <a:r>
              <a:rPr lang="cs-CZ" sz="2400" dirty="0" smtClean="0"/>
              <a:t>, jednotka 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Zářivost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Úhlová hustota toku daném směru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Definice</a:t>
            </a:r>
            <a:r>
              <a:rPr lang="en-US" b="1" dirty="0" smtClean="0"/>
              <a:t>: </a:t>
            </a:r>
            <a:r>
              <a:rPr lang="cs-CZ" i="1" dirty="0" smtClean="0"/>
              <a:t>Zářivost</a:t>
            </a:r>
            <a:r>
              <a:rPr lang="cs-CZ" dirty="0" smtClean="0"/>
              <a:t> je výkon na jednotkový prostorový úhel vyzařovaný z bodového zdroje.</a:t>
            </a:r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en-US" dirty="0" smtClean="0"/>
              <a:t>Radiant intensity</a:t>
            </a:r>
            <a:endParaRPr lang="cs-CZ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</a:t>
            </a:r>
            <a:r>
              <a:rPr lang="en-US" dirty="0" err="1" smtClean="0"/>
              <a:t>steradi</a:t>
            </a:r>
            <a:r>
              <a:rPr lang="cs-CZ" dirty="0" err="1" smtClean="0"/>
              <a:t>án</a:t>
            </a:r>
            <a:r>
              <a:rPr lang="cs-CZ" dirty="0" smtClean="0"/>
              <a:t>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b="1" dirty="0" smtClean="0"/>
              <a:t>Svítivost </a:t>
            </a:r>
            <a:r>
              <a:rPr lang="cs-CZ" sz="2400" dirty="0" smtClean="0"/>
              <a:t>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intensity)</a:t>
            </a:r>
            <a:br>
              <a:rPr lang="cs-CZ" sz="2400" dirty="0" smtClean="0"/>
            </a:br>
            <a:r>
              <a:rPr lang="cs-CZ" sz="2400" dirty="0" smtClean="0"/>
              <a:t>jednotka </a:t>
            </a:r>
            <a:r>
              <a:rPr lang="cs-CZ" sz="2400" b="1" dirty="0" smtClean="0"/>
              <a:t>Kandela (cd=lumen.</a:t>
            </a:r>
            <a:r>
              <a:rPr lang="cs-CZ" sz="2400" b="1" dirty="0" err="1" smtClean="0"/>
              <a:t>sr</a:t>
            </a:r>
            <a:r>
              <a:rPr lang="cs-CZ" sz="2400" b="1" baseline="30000" dirty="0" smtClean="0"/>
              <a:t>-1</a:t>
            </a:r>
            <a:r>
              <a:rPr lang="cs-CZ" sz="2400" b="1" dirty="0" smtClean="0"/>
              <a:t>), zákl. </a:t>
            </a:r>
            <a:r>
              <a:rPr lang="cs-CZ" sz="2400" b="1" dirty="0" err="1" smtClean="0"/>
              <a:t>jedn</a:t>
            </a:r>
            <a:r>
              <a:rPr lang="cs-CZ" sz="2400" b="1" dirty="0" smtClean="0"/>
              <a:t>. SI</a:t>
            </a:r>
            <a:endParaRPr lang="en-US" sz="2400" b="1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08560" y="2138114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Rovnice" r:id="rId3" imgW="914400" imgH="393480" progId="Equation.3">
                  <p:embed/>
                </p:oleObj>
              </mc:Choice>
              <mc:Fallback>
                <p:oleObj name="Rovnice" r:id="rId3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138114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Bodov</a:t>
            </a:r>
            <a:r>
              <a:rPr lang="cs-CZ" smtClean="0"/>
              <a:t>é světelné zdroje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/>
            <a:r>
              <a:rPr lang="cs-CZ" dirty="0" smtClean="0"/>
              <a:t>Světlo emitováno z jednoho bodu</a:t>
            </a:r>
          </a:p>
          <a:p>
            <a:pPr eaLnBrk="1" hangingPunct="1"/>
            <a:r>
              <a:rPr lang="cs-CZ" dirty="0" smtClean="0"/>
              <a:t>Emise plně popsána intenzitou jako funkcí směru vyzařování: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b="1" dirty="0" smtClean="0"/>
              <a:t>Izotropní bodové světlo</a:t>
            </a:r>
          </a:p>
          <a:p>
            <a:pPr lvl="2" eaLnBrk="1" hangingPunct="1"/>
            <a:r>
              <a:rPr lang="cs-CZ" dirty="0" smtClean="0"/>
              <a:t>konstantní intenzita</a:t>
            </a:r>
          </a:p>
          <a:p>
            <a:pPr lvl="1" eaLnBrk="1" hangingPunct="1"/>
            <a:r>
              <a:rPr lang="cs-CZ" b="1" dirty="0" smtClean="0"/>
              <a:t>Reflektor </a:t>
            </a:r>
            <a:r>
              <a:rPr lang="en-US" b="1" dirty="0" smtClean="0"/>
              <a:t>(</a:t>
            </a:r>
            <a:r>
              <a:rPr lang="cs-CZ" b="1" dirty="0" smtClean="0"/>
              <a:t>Spot </a:t>
            </a:r>
            <a:r>
              <a:rPr lang="en-US" b="1" dirty="0" smtClean="0"/>
              <a:t>light)</a:t>
            </a:r>
          </a:p>
          <a:p>
            <a:pPr lvl="2" eaLnBrk="1" hangingPunct="1"/>
            <a:r>
              <a:rPr lang="en-US" dirty="0" err="1" smtClean="0"/>
              <a:t>Konstantn</a:t>
            </a:r>
            <a:r>
              <a:rPr lang="cs-CZ" dirty="0" smtClean="0"/>
              <a:t>í uvnitř kuželu, nula jinde</a:t>
            </a:r>
            <a:endParaRPr lang="en-US" dirty="0" smtClean="0"/>
          </a:p>
          <a:p>
            <a:pPr lvl="1" eaLnBrk="1" hangingPunct="1"/>
            <a:r>
              <a:rPr lang="cs-CZ" b="1" dirty="0" smtClean="0"/>
              <a:t>Obecný bodový zdroj</a:t>
            </a:r>
          </a:p>
          <a:p>
            <a:pPr lvl="2" eaLnBrk="1" hangingPunct="1"/>
            <a:r>
              <a:rPr lang="cs-CZ" dirty="0" smtClean="0"/>
              <a:t>Popsán </a:t>
            </a:r>
            <a:r>
              <a:rPr lang="cs-CZ" b="1" i="1" dirty="0" smtClean="0"/>
              <a:t>goniometrickým diagramem</a:t>
            </a:r>
          </a:p>
          <a:p>
            <a:pPr lvl="3" eaLnBrk="1" hangingPunct="1"/>
            <a:r>
              <a:rPr lang="cs-CZ" dirty="0" smtClean="0"/>
              <a:t>Tabulkové vyjádření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bodové světlo</a:t>
            </a:r>
          </a:p>
          <a:p>
            <a:pPr lvl="3" eaLnBrk="1" hangingPunct="1"/>
            <a:r>
              <a:rPr lang="cs-CZ" dirty="0" smtClean="0"/>
              <a:t>Používáno v osvětlovací technice</a:t>
            </a:r>
          </a:p>
          <a:p>
            <a:pPr lvl="3" eaLnBrk="1" hangingPunct="1"/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SpotLight - Reflektor</a:t>
            </a:r>
            <a:endParaRPr lang="cs-CZ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cs-CZ" smtClean="0"/>
              <a:t>B</a:t>
            </a:r>
            <a:r>
              <a:rPr lang="en-US" smtClean="0"/>
              <a:t>odov</a:t>
            </a:r>
            <a:r>
              <a:rPr lang="cs-CZ" smtClean="0"/>
              <a:t>é</a:t>
            </a:r>
            <a:r>
              <a:rPr lang="en-US" smtClean="0"/>
              <a:t> sv</a:t>
            </a:r>
            <a:r>
              <a:rPr lang="cs-CZ" smtClean="0"/>
              <a:t>ětlo s nekonstantní závislostí intenzity na směru</a:t>
            </a:r>
          </a:p>
          <a:p>
            <a:pPr eaLnBrk="1" hangingPunct="1"/>
            <a:r>
              <a:rPr lang="cs-CZ" smtClean="0"/>
              <a:t>Intenzita je funkcí odchylky od referenčního směru </a:t>
            </a:r>
            <a:r>
              <a:rPr lang="cs-CZ" b="1" smtClean="0"/>
              <a:t>d :</a:t>
            </a:r>
            <a:br>
              <a:rPr lang="cs-CZ" b="1" smtClean="0"/>
            </a:br>
            <a:endParaRPr lang="cs-CZ" b="1" smtClean="0"/>
          </a:p>
          <a:p>
            <a:pPr eaLnBrk="1" hangingPunct="1"/>
            <a:r>
              <a:rPr lang="cs-CZ" smtClean="0"/>
              <a:t>Např.</a:t>
            </a:r>
            <a:br>
              <a:rPr lang="cs-CZ" smtClean="0"/>
            </a:b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cs-CZ" smtClean="0"/>
              <a:t>Jaký je tok v případě (1) a (2)?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/>
        </p:nvGraphicFramePr>
        <p:xfrm>
          <a:off x="1703388" y="2847975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4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847975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/>
        </p:nvGraphicFramePr>
        <p:xfrm>
          <a:off x="1104900" y="3789363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5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789363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Směr ve 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Směr </a:t>
            </a:r>
            <a:r>
              <a:rPr lang="cs-CZ" dirty="0" smtClean="0"/>
              <a:t>= jednotkový vektor ve 3D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Kartézské souřadnice</a:t>
            </a:r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Sférické souřadnice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cs-CZ" i="1" dirty="0" smtClean="0"/>
              <a:t>polární úhel</a:t>
            </a:r>
            <a:r>
              <a:rPr lang="cs-CZ" dirty="0" smtClean="0"/>
              <a:t> - odchylka od osy </a:t>
            </a:r>
            <a:r>
              <a:rPr lang="cs-CZ" i="1" dirty="0" smtClean="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azimut - </a:t>
            </a:r>
            <a:r>
              <a:rPr lang="cs-CZ" dirty="0" smtClean="0"/>
              <a:t>úhel od osy </a:t>
            </a:r>
            <a:r>
              <a:rPr lang="cs-CZ" i="1" dirty="0" smtClean="0"/>
              <a:t>X</a:t>
            </a:r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6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7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8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9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0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1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Definice: </a:t>
            </a:r>
            <a:r>
              <a:rPr lang="cs-CZ" i="1" dirty="0" smtClean="0"/>
              <a:t>Zář</a:t>
            </a:r>
            <a:r>
              <a:rPr lang="cs-CZ" dirty="0" smtClean="0"/>
              <a:t> je výkon na jednotkovou plochu </a:t>
            </a:r>
            <a:r>
              <a:rPr lang="cs-CZ" b="1" dirty="0" smtClean="0"/>
              <a:t>kolmou k paprsku</a:t>
            </a:r>
            <a:r>
              <a:rPr lang="cs-CZ" dirty="0" smtClean="0"/>
              <a:t> a na jednotkový prostorový úhel ve směru paprsku. </a:t>
            </a:r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97152"/>
          </a:xfrm>
        </p:spPr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Anglický název: </a:t>
            </a:r>
            <a:r>
              <a:rPr lang="en-US" b="1" dirty="0" smtClean="0"/>
              <a:t>Radiance</a:t>
            </a:r>
            <a:endParaRPr lang="cs-CZ" b="1" dirty="0" smtClean="0"/>
          </a:p>
          <a:p>
            <a:pPr eaLnBrk="1" hangingPunct="1"/>
            <a:r>
              <a:rPr lang="cs-CZ" dirty="0" smtClean="0"/>
              <a:t>Jednotka: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cs-CZ" dirty="0" smtClean="0"/>
              <a:t>Fotometrická veličina</a:t>
            </a:r>
          </a:p>
          <a:p>
            <a:pPr lvl="1" eaLnBrk="1" hangingPunct="1"/>
            <a:r>
              <a:rPr lang="cs-CZ" dirty="0" smtClean="0"/>
              <a:t>Jas (</a:t>
            </a:r>
            <a:r>
              <a:rPr lang="cs-CZ" dirty="0" err="1" smtClean="0"/>
              <a:t>luminance</a:t>
            </a:r>
            <a:r>
              <a:rPr lang="cs-CZ" dirty="0" smtClean="0"/>
              <a:t>), jednotka </a:t>
            </a:r>
            <a:r>
              <a:rPr lang="cs-CZ" b="1" dirty="0" err="1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(v </a:t>
            </a:r>
            <a:r>
              <a:rPr lang="cs-CZ" dirty="0" err="1" smtClean="0"/>
              <a:t>ang</a:t>
            </a:r>
            <a:r>
              <a:rPr lang="cs-CZ" dirty="0" smtClean="0"/>
              <a:t>. též Nit)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radiance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kompenzuje úbytek </a:t>
            </a:r>
            <a:r>
              <a:rPr lang="cs-CZ" dirty="0" err="1" smtClean="0"/>
              <a:t>irradiance</a:t>
            </a:r>
            <a:r>
              <a:rPr lang="cs-CZ" dirty="0" smtClean="0"/>
              <a:t> na ploše se zvyšujícím se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při stejné míře osvětlení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cs-CZ" dirty="0" smtClean="0"/>
              <a:t>Tj. svítím-li na nějakou plochu zdrojem světla, jehož parametry neměním, a otáčím onou plochou, pak: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err="1" smtClean="0"/>
              <a:t>Irradiance</a:t>
            </a:r>
            <a:r>
              <a:rPr lang="cs-CZ" b="1" dirty="0" smtClean="0"/>
              <a:t> se s otáčením mění</a:t>
            </a:r>
            <a:r>
              <a:rPr lang="cs-CZ" dirty="0" smtClean="0"/>
              <a:t> (mění se hustota toku na plošce).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smtClean="0"/>
              <a:t>Zář se nemění</a:t>
            </a:r>
            <a:r>
              <a:rPr lang="cs-CZ" dirty="0" smtClean="0"/>
              <a:t> (protože změna hustoty toku na ploše je kompenzována faktorem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záře)</a:t>
            </a:r>
            <a:r>
              <a:rPr lang="cs-CZ" i="1" dirty="0" smtClean="0"/>
              <a:t>.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Výpočet ostatních veličin z radiance</a:t>
            </a:r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39552" y="177281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0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1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895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promítnutý prostorový úhel</a:t>
            </a:r>
          </a:p>
          <a:p>
            <a:r>
              <a:rPr lang="cs-CZ" sz="2200" dirty="0" smtClean="0">
                <a:latin typeface="+mj-lt"/>
              </a:rPr>
              <a:t>	(</a:t>
            </a:r>
            <a:r>
              <a:rPr lang="cs-CZ" sz="2200" dirty="0" err="1">
                <a:latin typeface="+mj-lt"/>
              </a:rPr>
              <a:t>projected</a:t>
            </a:r>
            <a:r>
              <a:rPr lang="cs-CZ" sz="2200" dirty="0">
                <a:latin typeface="+mj-lt"/>
              </a:rPr>
              <a:t> solid </a:t>
            </a:r>
            <a:r>
              <a:rPr lang="cs-CZ" sz="2200" dirty="0" err="1">
                <a:latin typeface="+mj-lt"/>
              </a:rPr>
              <a:t>angle</a:t>
            </a:r>
            <a:r>
              <a:rPr lang="cs-CZ" sz="2200" dirty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47751"/>
              </p:ext>
            </p:extLst>
          </p:nvPr>
        </p:nvGraphicFramePr>
        <p:xfrm>
          <a:off x="4949825" y="170021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2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170021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3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3368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hemisféra nad bodem </a:t>
            </a:r>
            <a:r>
              <a:rPr lang="cs-CZ" sz="2200" b="1" dirty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55679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55679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plně popsáno vyzářenou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a směry na zdroji světla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</a:t>
            </a:r>
          </a:p>
          <a:p>
            <a:pPr lvl="1" eaLnBrk="1" hangingPunct="1"/>
            <a:r>
              <a:rPr lang="cs-CZ" dirty="0" smtClean="0"/>
              <a:t>Integrál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úhly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87514"/>
              </p:ext>
            </p:extLst>
          </p:nvPr>
        </p:nvGraphicFramePr>
        <p:xfrm>
          <a:off x="2643188" y="4149725"/>
          <a:ext cx="38592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6" name="Rovnice" r:id="rId3" imgW="1815840" imgH="393480" progId="Equation.3">
                  <p:embed/>
                </p:oleObj>
              </mc:Choice>
              <mc:Fallback>
                <p:oleObj name="Rovnice" r:id="rId3" imgW="1815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149725"/>
                        <a:ext cx="385921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83768" y="3933056"/>
            <a:ext cx="4104456" cy="11521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na jednotkové kouli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jako každá jiná, ale argumentem je směr ve 3D</a:t>
            </a:r>
          </a:p>
          <a:p>
            <a:pPr eaLnBrk="1" hangingPunct="1"/>
            <a:r>
              <a:rPr lang="cs-CZ" dirty="0" smtClean="0"/>
              <a:t>Funkční hodnota je číslo (nebo třeba trojice čísel RGB)</a:t>
            </a:r>
          </a:p>
          <a:p>
            <a:pPr eaLnBrk="1" hangingPunct="1"/>
            <a:r>
              <a:rPr lang="cs-CZ" dirty="0" smtClean="0"/>
              <a:t>Zápis např.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cs-CZ" dirty="0" smtClean="0"/>
              <a:t>Závisí na zvolené reprezentaci směrů ve 3D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je konstantní podél paprsku.</a:t>
            </a:r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Fundamentální vlastnost pro přenos světla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Proto </a:t>
            </a:r>
            <a:r>
              <a:rPr lang="cs-CZ" dirty="0" smtClean="0"/>
              <a:t>je právě </a:t>
            </a:r>
            <a:r>
              <a:rPr lang="en-US" dirty="0" smtClean="0"/>
              <a:t>radiance </a:t>
            </a:r>
            <a:r>
              <a:rPr lang="cs-CZ" dirty="0" smtClean="0"/>
              <a:t>radiometrickou veličinou spojenou s paprskem v 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Odvozeno ze zachování toku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520231" y="2819400"/>
            <a:ext cx="1841852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emitovaný</a:t>
            </a:r>
          </a:p>
          <a:p>
            <a:pPr algn="ctr"/>
            <a:r>
              <a:rPr lang="cs-CZ" sz="2800" dirty="0">
                <a:latin typeface="+mj-lt"/>
              </a:rPr>
              <a:t>výkon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780548" y="2819400"/>
            <a:ext cx="1736054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>
                <a:latin typeface="+mj-lt"/>
              </a:rPr>
              <a:t>přijímaný</a:t>
            </a:r>
          </a:p>
          <a:p>
            <a:pPr algn="ctr"/>
            <a:r>
              <a:rPr lang="cs-CZ" sz="2800">
                <a:latin typeface="+mj-lt"/>
              </a:rPr>
              <a:t>výkon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868144" y="4206875"/>
            <a:ext cx="2896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>
                <a:latin typeface="+mj-lt"/>
              </a:rPr>
              <a:t>kapacita paprsku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Odezva senzoru</a:t>
            </a:r>
            <a:r>
              <a:rPr lang="cs-CZ" dirty="0" smtClean="0"/>
              <a:t> (kamery nebo lidského oka) je přímo úměrná hodnotě </a:t>
            </a:r>
            <a:r>
              <a:rPr lang="en-US" b="1" dirty="0" smtClean="0"/>
              <a:t>radiance </a:t>
            </a:r>
            <a:r>
              <a:rPr lang="cs-CZ" dirty="0" smtClean="0"/>
              <a:t>odražené od plochy viditelné senzorem.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1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88" y="3124201"/>
            <a:ext cx="6597650" cy="1620838"/>
            <a:chOff x="857" y="1968"/>
            <a:chExt cx="4156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07" y="2054"/>
              <a:ext cx="1306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čidlo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2 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30" y="2390"/>
              <a:ext cx="1284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štěrbina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1 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Příchozí / odchozí radiance</a:t>
            </a:r>
            <a:endParaRPr lang="en-US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 rozhraní je radiance nespojitá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Příchozí (</a:t>
            </a:r>
            <a:r>
              <a:rPr lang="cs-CZ" dirty="0" err="1" smtClean="0"/>
              <a:t>incoming</a:t>
            </a:r>
            <a:r>
              <a:rPr lang="cs-CZ" dirty="0" smtClean="0"/>
              <a:t>)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před odrazem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Odchozí (odražená, </a:t>
            </a:r>
            <a:r>
              <a:rPr lang="cs-CZ" dirty="0" err="1" smtClean="0"/>
              <a:t>outgoing</a:t>
            </a:r>
            <a:r>
              <a:rPr lang="cs-CZ" dirty="0" smtClean="0"/>
              <a:t>)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po odrazu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Radiometrické a fotometrické názvosloví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cs-CZ" i="1" dirty="0" err="1" smtClean="0"/>
                        <a:t>Physics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cs-CZ" i="1" dirty="0" err="1" smtClean="0"/>
                        <a:t>Photometry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cs-CZ" i="1" baseline="0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cs-CZ" i="1" dirty="0" err="1" smtClean="0"/>
                        <a:t>Powe</a:t>
                      </a:r>
                      <a:r>
                        <a:rPr lang="cs-CZ" i="1" baseline="0" dirty="0" err="1" smtClean="0"/>
                        <a:t>r</a:t>
                      </a:r>
                      <a:r>
                        <a:rPr lang="cs-CZ" i="1" baseline="0" dirty="0" smtClean="0"/>
                        <a:t> (</a:t>
                      </a:r>
                      <a:r>
                        <a:rPr lang="cs-CZ" i="1" baseline="0" dirty="0" err="1" smtClean="0"/>
                        <a:t>flux</a:t>
                      </a:r>
                      <a:r>
                        <a:rPr lang="cs-CZ" i="1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cs-CZ" i="1" dirty="0" smtClean="0"/>
                        <a:t>Radiant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power</a:t>
                      </a:r>
                      <a:r>
                        <a:rPr lang="cs-CZ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power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cs-CZ" i="1" dirty="0" err="1" smtClean="0"/>
                        <a:t>Irradiance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cs-CZ" i="1" dirty="0" err="1" smtClean="0"/>
                        <a:t>Illuminance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cs-CZ" i="1" dirty="0" err="1" smtClean="0"/>
                        <a:t>Radiosity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i="1" dirty="0" err="1" smtClean="0"/>
                        <a:t>Luminosity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cs-CZ" i="1" dirty="0" err="1" smtClean="0"/>
                        <a:t>Angular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cs-CZ" i="1" dirty="0" err="1" smtClean="0"/>
                        <a:t>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Příště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Odraz světla na povrchu – rovnice odrazu</a:t>
            </a:r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Prostorový úhel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cs-CZ" b="1" dirty="0" smtClean="0"/>
              <a:t>Rovinný úhel </a:t>
            </a:r>
          </a:p>
          <a:p>
            <a:pPr lvl="1" eaLnBrk="1" hangingPunct="1"/>
            <a:r>
              <a:rPr lang="cs-CZ" dirty="0" smtClean="0"/>
              <a:t>Délka oblouku na jednotkové</a:t>
            </a:r>
            <a:br>
              <a:rPr lang="cs-CZ" dirty="0" smtClean="0"/>
            </a:br>
            <a:r>
              <a:rPr lang="cs-CZ" dirty="0" smtClean="0"/>
              <a:t>kružnici</a:t>
            </a:r>
          </a:p>
          <a:p>
            <a:pPr lvl="1" eaLnBrk="1" hangingPunct="1"/>
            <a:r>
              <a:rPr lang="cs-CZ" dirty="0" smtClean="0"/>
              <a:t>Kružnice má 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radiánů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Prostorový úhel </a:t>
            </a:r>
            <a:r>
              <a:rPr lang="cs-CZ" dirty="0" smtClean="0"/>
              <a:t>(</a:t>
            </a:r>
            <a:r>
              <a:rPr lang="cs-CZ" dirty="0" err="1" smtClean="0"/>
              <a:t>steradian</a:t>
            </a:r>
            <a:r>
              <a:rPr lang="cs-CZ" dirty="0" smtClean="0"/>
              <a:t>, </a:t>
            </a:r>
            <a:r>
              <a:rPr lang="cs-CZ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Velikost plochy na jednotkové</a:t>
            </a:r>
            <a:br>
              <a:rPr lang="cs-CZ" dirty="0" smtClean="0"/>
            </a:br>
            <a:r>
              <a:rPr lang="cs-CZ" dirty="0" smtClean="0"/>
              <a:t>kouli</a:t>
            </a:r>
          </a:p>
          <a:p>
            <a:pPr lvl="1" eaLnBrk="1" hangingPunct="1"/>
            <a:r>
              <a:rPr lang="cs-CZ" dirty="0" smtClean="0"/>
              <a:t>Koule má 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steradiánů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5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Diferenciální prostorový úhel</a:t>
            </a:r>
            <a:endParaRPr lang="en-U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„Nekonečně malý“ prostorový úhel okolo směru</a:t>
            </a:r>
          </a:p>
          <a:p>
            <a:pPr eaLnBrk="1" hangingPunct="1"/>
            <a:r>
              <a:rPr lang="cs-CZ" dirty="0" smtClean="0"/>
              <a:t>3D vektor</a:t>
            </a:r>
          </a:p>
          <a:p>
            <a:pPr lvl="1" eaLnBrk="1" hangingPunct="1"/>
            <a:r>
              <a:rPr lang="cs-CZ" dirty="0" smtClean="0"/>
              <a:t>Velikost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cs-CZ" dirty="0" smtClean="0"/>
              <a:t>velikost diferenciální plošky na jednotkové kouli</a:t>
            </a:r>
          </a:p>
          <a:p>
            <a:pPr lvl="1" eaLnBrk="1" hangingPunct="1"/>
            <a:r>
              <a:rPr lang="cs-CZ" dirty="0" smtClean="0"/>
              <a:t>Směr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cs-CZ" dirty="0" smtClean="0"/>
              <a:t>střed projekce diferenciální plošky</a:t>
            </a:r>
            <a:br>
              <a:rPr lang="cs-CZ" dirty="0" smtClean="0"/>
            </a:br>
            <a:r>
              <a:rPr lang="cs-CZ" dirty="0" smtClean="0"/>
              <a:t>na jednotkovou kouli</a:t>
            </a:r>
          </a:p>
          <a:p>
            <a:pPr eaLnBrk="1" hangingPunct="1"/>
            <a:r>
              <a:rPr lang="cs-CZ" dirty="0" smtClean="0"/>
              <a:t>Prostorový úhel diferenciální plošky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993900" y="4868863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9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868863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Diferenciální prostorový úhel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03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Radiometrie a fotometrie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Radiometrie </a:t>
            </a:r>
            <a:r>
              <a:rPr lang="en-US" dirty="0" smtClean="0"/>
              <a:t>&amp;</a:t>
            </a:r>
            <a:r>
              <a:rPr lang="cs-CZ" dirty="0" smtClean="0"/>
              <a:t> Fotometrie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b="1" dirty="0" smtClean="0"/>
              <a:t>Radiometrie</a:t>
            </a:r>
            <a:r>
              <a:rPr lang="cs-CZ" dirty="0" smtClean="0"/>
              <a:t> je část optiky, která se zabývá </a:t>
            </a:r>
            <a:r>
              <a:rPr lang="cs-CZ" i="1" dirty="0" smtClean="0"/>
              <a:t>měřením elektromagnetického záření</a:t>
            </a:r>
            <a:r>
              <a:rPr lang="cs-CZ" dirty="0" smtClean="0"/>
              <a:t>, včetně světla. Radiometrie se zabývá absolutními veličinami, zatímco </a:t>
            </a:r>
            <a:r>
              <a:rPr lang="cs-CZ" b="1" dirty="0" smtClean="0"/>
              <a:t>fotometrie </a:t>
            </a:r>
            <a:r>
              <a:rPr lang="cs-CZ" dirty="0" smtClean="0"/>
              <a:t>studuje obdobné veličiny, avšak z hlediska jejich </a:t>
            </a:r>
            <a:r>
              <a:rPr lang="cs-CZ" i="1" dirty="0" smtClean="0"/>
              <a:t>působení na lidské oko</a:t>
            </a:r>
            <a:r>
              <a:rPr lang="cs-CZ" dirty="0" smtClean="0"/>
              <a:t>.“  (</a:t>
            </a:r>
            <a:r>
              <a:rPr lang="en-US" dirty="0" smtClean="0"/>
              <a:t>W</a:t>
            </a:r>
            <a:r>
              <a:rPr lang="cs-CZ" dirty="0" smtClean="0"/>
              <a:t>ikipedie)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3717032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Radiometrické veličiny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zářivá energie – joule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zářivý tok – 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zářivost – </a:t>
            </a:r>
            <a:r>
              <a:rPr lang="en-US" sz="2400" dirty="0" smtClean="0">
                <a:latin typeface="+mn-lt"/>
              </a:rPr>
              <a:t>watt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b="1" kern="0" dirty="0" smtClean="0">
                <a:latin typeface="+mn-lt"/>
              </a:rPr>
              <a:t>e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3717032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Fotometrické</a:t>
            </a: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veličiny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světelná energie – lumen-sekunda (talbot)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světelný tok – 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svítivost – kandela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cs-CZ" sz="2400" b="1" kern="0" dirty="0" smtClean="0">
                <a:latin typeface="+mn-lt"/>
              </a:rPr>
              <a:t>v 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</TotalTime>
  <Words>1656</Words>
  <Application>Microsoft Office PowerPoint</Application>
  <PresentationFormat>Předvádění na obrazovce (4:3)</PresentationFormat>
  <Paragraphs>380</Paragraphs>
  <Slides>46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Hrany</vt:lpstr>
      <vt:lpstr>Rovnice</vt:lpstr>
      <vt:lpstr>CorelDRAW</vt:lpstr>
      <vt:lpstr>CorelPhotoPaint.Image.11</vt:lpstr>
      <vt:lpstr>Equation</vt:lpstr>
      <vt:lpstr>Microsoft Equation 2.0</vt:lpstr>
      <vt:lpstr>Počítačová grafika III –     Radiometrie</vt:lpstr>
      <vt:lpstr>Směr, prostorový úhel, integrování na jednotkové kouli</vt:lpstr>
      <vt:lpstr>Směr ve 3D</vt:lpstr>
      <vt:lpstr>Funkce na jednotkové kouli</vt:lpstr>
      <vt:lpstr>Prostorový úhel</vt:lpstr>
      <vt:lpstr>Diferenciální prostorový úhel</vt:lpstr>
      <vt:lpstr>Diferenciální prostorový úhel</vt:lpstr>
      <vt:lpstr>Radiometrie a fotometrie</vt:lpstr>
      <vt:lpstr>Radiometrie &amp; Fotometrie</vt:lpstr>
      <vt:lpstr>Vztah mezi foto- a radiometrickými veličinami</vt:lpstr>
      <vt:lpstr>Vztah mezi foto- a radiometrickými veličinami</vt:lpstr>
      <vt:lpstr>Vztah mezi foto- a radiometrickými veličinami</vt:lpstr>
      <vt:lpstr>Vztah mezi foto- a radiometrickými veličinami</vt:lpstr>
      <vt:lpstr>Radiometrické veličiny</vt:lpstr>
      <vt:lpstr>Teorie přenosu světla  (Transport theory)</vt:lpstr>
      <vt:lpstr>Zářivá energie – Q [J]</vt:lpstr>
      <vt:lpstr>Spektrální zářivá energie – Q [J]</vt:lpstr>
      <vt:lpstr>Zářivý tok (výkon) – Φ [W]</vt:lpstr>
      <vt:lpstr>Ozáření – E [W.m-2]</vt:lpstr>
      <vt:lpstr>Ozáření – E [W.m-2]</vt:lpstr>
      <vt:lpstr>Lambertův kosínový zákon</vt:lpstr>
      <vt:lpstr>Lambertův kosínový zákon</vt:lpstr>
      <vt:lpstr>Prezentace aplikace PowerPoint</vt:lpstr>
      <vt:lpstr>Prezentace aplikace PowerPoint</vt:lpstr>
      <vt:lpstr>Intenzita vyzařování – B [W.m-2]</vt:lpstr>
      <vt:lpstr>Zářivost – I [W.sr-1]</vt:lpstr>
      <vt:lpstr>Bodové světelné zdroje</vt:lpstr>
      <vt:lpstr>SpotLight - Reflektor</vt:lpstr>
      <vt:lpstr>Prezentace aplikace PowerPoint</vt:lpstr>
      <vt:lpstr>Prezentace aplikace PowerPoint</vt:lpstr>
      <vt:lpstr>Zář – L [W.m-2.sr-1]</vt:lpstr>
      <vt:lpstr>Zář – L [W.m-2.sr-1]</vt:lpstr>
      <vt:lpstr>Faktor cos q  v definici radiance</vt:lpstr>
      <vt:lpstr>Prezentace aplikace PowerPoint</vt:lpstr>
      <vt:lpstr>Prezentace aplikace PowerPoint</vt:lpstr>
      <vt:lpstr>Prezentace aplikace PowerPoint</vt:lpstr>
      <vt:lpstr>Prezentace aplikace PowerPoint</vt:lpstr>
      <vt:lpstr>Výpočet ostatních veličin z radiance</vt:lpstr>
      <vt:lpstr>Plošné světelné zdroje</vt:lpstr>
      <vt:lpstr>Vlastnosti radiance (1)</vt:lpstr>
      <vt:lpstr>Důkaz: Zákon zach. energie v paprsku</vt:lpstr>
      <vt:lpstr>Důkaz: Zákon zach. energie v paprsku</vt:lpstr>
      <vt:lpstr>Vlastnosti radiance (2)</vt:lpstr>
      <vt:lpstr>Příchozí / odchozí radiance</vt:lpstr>
      <vt:lpstr>Radiometrické a fotometrické názvosloví</vt:lpstr>
      <vt:lpstr>Příště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Jaroslav Krivanek</cp:lastModifiedBy>
  <cp:revision>3030</cp:revision>
  <dcterms:created xsi:type="dcterms:W3CDTF">2006-11-17T09:10:54Z</dcterms:created>
  <dcterms:modified xsi:type="dcterms:W3CDTF">2014-10-16T08:46:30Z</dcterms:modified>
</cp:coreProperties>
</file>